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5" r:id="rId2"/>
    <p:sldId id="358" r:id="rId3"/>
    <p:sldId id="378" r:id="rId4"/>
    <p:sldId id="368" r:id="rId5"/>
    <p:sldId id="369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77" r:id="rId14"/>
    <p:sldId id="328" r:id="rId15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669900"/>
    <a:srgbClr val="008B39"/>
    <a:srgbClr val="F0CC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38" autoAdjust="0"/>
  </p:normalViewPr>
  <p:slideViewPr>
    <p:cSldViewPr snapToObjects="1">
      <p:cViewPr varScale="1">
        <p:scale>
          <a:sx n="106" d="100"/>
          <a:sy n="106" d="100"/>
        </p:scale>
        <p:origin x="11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8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16023" y="0"/>
            <a:ext cx="2918136" cy="4938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C92DE-2F06-4C69-AFD0-3CEA9C98B552}" type="datetimeFigureOut">
              <a:rPr lang="hr-HR" smtClean="0"/>
              <a:pPr/>
              <a:t>04.12.2018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9372445"/>
            <a:ext cx="2918136" cy="4938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16023" y="9372445"/>
            <a:ext cx="2918136" cy="4938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4C77A-3D52-4A4F-810E-69A21C2BDBD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7274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8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8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8B745-294A-4C2B-8110-02931FC07BE3}" type="datetimeFigureOut">
              <a:rPr lang="hr-HR" smtClean="0"/>
              <a:pPr/>
              <a:t>04.12.2018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3416" y="4747760"/>
            <a:ext cx="5388931" cy="38846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372445"/>
            <a:ext cx="2918136" cy="4938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16023" y="9372445"/>
            <a:ext cx="2918136" cy="4938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E0D7D-89E1-4585-85C8-2755020E49B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023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a-IN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a-IN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7CB-CBE0-6E42-B55C-5A76F277A820}" type="datetimeFigureOut">
              <a:rPr lang="sr-Latn-RS"/>
              <a:pPr/>
              <a:t>4.12.2018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4A73-0E23-F547-B0AA-7F19FDD98719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a-IN"/>
              <a:t>Click to edit Master text styles</a:t>
            </a:r>
          </a:p>
          <a:p>
            <a:pPr lvl="1"/>
            <a:r>
              <a:rPr lang="ta-IN"/>
              <a:t>Second level</a:t>
            </a:r>
          </a:p>
          <a:p>
            <a:pPr lvl="2"/>
            <a:r>
              <a:rPr lang="ta-IN"/>
              <a:t>Third level</a:t>
            </a:r>
          </a:p>
          <a:p>
            <a:pPr lvl="3"/>
            <a:r>
              <a:rPr lang="ta-IN"/>
              <a:t>Fourth level</a:t>
            </a:r>
          </a:p>
          <a:p>
            <a:pPr lvl="4"/>
            <a:r>
              <a:rPr lang="ta-I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7CB-CBE0-6E42-B55C-5A76F277A820}" type="datetimeFigureOut">
              <a:rPr lang="sr-Latn-RS"/>
              <a:pPr/>
              <a:t>4.12.2018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4A73-0E23-F547-B0AA-7F19FDD98719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a-I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a-IN"/>
              <a:t>Click to edit Master text styles</a:t>
            </a:r>
          </a:p>
          <a:p>
            <a:pPr lvl="1"/>
            <a:r>
              <a:rPr lang="ta-IN"/>
              <a:t>Second level</a:t>
            </a:r>
          </a:p>
          <a:p>
            <a:pPr lvl="2"/>
            <a:r>
              <a:rPr lang="ta-IN"/>
              <a:t>Third level</a:t>
            </a:r>
          </a:p>
          <a:p>
            <a:pPr lvl="3"/>
            <a:r>
              <a:rPr lang="ta-IN"/>
              <a:t>Fourth level</a:t>
            </a:r>
          </a:p>
          <a:p>
            <a:pPr lvl="4"/>
            <a:r>
              <a:rPr lang="ta-I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7CB-CBE0-6E42-B55C-5A76F277A820}" type="datetimeFigureOut">
              <a:rPr lang="sr-Latn-RS"/>
              <a:pPr/>
              <a:t>4.12.2018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4A73-0E23-F547-B0AA-7F19FDD98719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a-IN"/>
              <a:t>Click to edit Master text styles</a:t>
            </a:r>
          </a:p>
          <a:p>
            <a:pPr lvl="1"/>
            <a:r>
              <a:rPr lang="ta-IN"/>
              <a:t>Second level</a:t>
            </a:r>
          </a:p>
          <a:p>
            <a:pPr lvl="2"/>
            <a:r>
              <a:rPr lang="ta-IN"/>
              <a:t>Third level</a:t>
            </a:r>
          </a:p>
          <a:p>
            <a:pPr lvl="3"/>
            <a:r>
              <a:rPr lang="ta-IN"/>
              <a:t>Fourth level</a:t>
            </a:r>
          </a:p>
          <a:p>
            <a:pPr lvl="4"/>
            <a:r>
              <a:rPr lang="ta-I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7CB-CBE0-6E42-B55C-5A76F277A820}" type="datetimeFigureOut">
              <a:rPr lang="sr-Latn-RS"/>
              <a:pPr/>
              <a:t>4.12.2018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4A73-0E23-F547-B0AA-7F19FDD98719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a-I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7CB-CBE0-6E42-B55C-5A76F277A820}" type="datetimeFigureOut">
              <a:rPr lang="sr-Latn-RS"/>
              <a:pPr/>
              <a:t>4.12.2018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4A73-0E23-F547-B0AA-7F19FDD98719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/>
              <a:t>Click to edit Master text styles</a:t>
            </a:r>
          </a:p>
          <a:p>
            <a:pPr lvl="1"/>
            <a:r>
              <a:rPr lang="ta-IN"/>
              <a:t>Second level</a:t>
            </a:r>
          </a:p>
          <a:p>
            <a:pPr lvl="2"/>
            <a:r>
              <a:rPr lang="ta-IN"/>
              <a:t>Third level</a:t>
            </a:r>
          </a:p>
          <a:p>
            <a:pPr lvl="3"/>
            <a:r>
              <a:rPr lang="ta-IN"/>
              <a:t>Fourth level</a:t>
            </a:r>
          </a:p>
          <a:p>
            <a:pPr lvl="4"/>
            <a:r>
              <a:rPr lang="ta-IN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/>
              <a:t>Click to edit Master text styles</a:t>
            </a:r>
          </a:p>
          <a:p>
            <a:pPr lvl="1"/>
            <a:r>
              <a:rPr lang="ta-IN"/>
              <a:t>Second level</a:t>
            </a:r>
          </a:p>
          <a:p>
            <a:pPr lvl="2"/>
            <a:r>
              <a:rPr lang="ta-IN"/>
              <a:t>Third level</a:t>
            </a:r>
          </a:p>
          <a:p>
            <a:pPr lvl="3"/>
            <a:r>
              <a:rPr lang="ta-IN"/>
              <a:t>Fourth level</a:t>
            </a:r>
          </a:p>
          <a:p>
            <a:pPr lvl="4"/>
            <a:r>
              <a:rPr lang="ta-IN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7CB-CBE0-6E42-B55C-5A76F277A820}" type="datetimeFigureOut">
              <a:rPr lang="sr-Latn-RS"/>
              <a:pPr/>
              <a:t>4.12.2018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4A73-0E23-F547-B0AA-7F19FDD98719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a-I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/>
              <a:t>Click to edit Master text styles</a:t>
            </a:r>
          </a:p>
          <a:p>
            <a:pPr lvl="1"/>
            <a:r>
              <a:rPr lang="ta-IN"/>
              <a:t>Second level</a:t>
            </a:r>
          </a:p>
          <a:p>
            <a:pPr lvl="2"/>
            <a:r>
              <a:rPr lang="ta-IN"/>
              <a:t>Third level</a:t>
            </a:r>
          </a:p>
          <a:p>
            <a:pPr lvl="3"/>
            <a:r>
              <a:rPr lang="ta-IN"/>
              <a:t>Fourth level</a:t>
            </a:r>
          </a:p>
          <a:p>
            <a:pPr lvl="4"/>
            <a:r>
              <a:rPr lang="ta-IN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/>
              <a:t>Click to edit Master text styles</a:t>
            </a:r>
          </a:p>
          <a:p>
            <a:pPr lvl="1"/>
            <a:r>
              <a:rPr lang="ta-IN"/>
              <a:t>Second level</a:t>
            </a:r>
          </a:p>
          <a:p>
            <a:pPr lvl="2"/>
            <a:r>
              <a:rPr lang="ta-IN"/>
              <a:t>Third level</a:t>
            </a:r>
          </a:p>
          <a:p>
            <a:pPr lvl="3"/>
            <a:r>
              <a:rPr lang="ta-IN"/>
              <a:t>Fourth level</a:t>
            </a:r>
          </a:p>
          <a:p>
            <a:pPr lvl="4"/>
            <a:r>
              <a:rPr lang="ta-IN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7CB-CBE0-6E42-B55C-5A76F277A820}" type="datetimeFigureOut">
              <a:rPr lang="sr-Latn-RS"/>
              <a:pPr/>
              <a:t>4.12.2018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4A73-0E23-F547-B0AA-7F19FDD98719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7CB-CBE0-6E42-B55C-5A76F277A820}" type="datetimeFigureOut">
              <a:rPr lang="sr-Latn-RS"/>
              <a:pPr/>
              <a:t>4.12.2018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4A73-0E23-F547-B0AA-7F19FDD98719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7CB-CBE0-6E42-B55C-5A76F277A820}" type="datetimeFigureOut">
              <a:rPr lang="sr-Latn-RS"/>
              <a:pPr/>
              <a:t>4.12.2018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4A73-0E23-F547-B0AA-7F19FDD98719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a-IN"/>
              <a:t>Click to edit Master text styles</a:t>
            </a:r>
          </a:p>
          <a:p>
            <a:pPr lvl="1"/>
            <a:r>
              <a:rPr lang="ta-IN"/>
              <a:t>Second level</a:t>
            </a:r>
          </a:p>
          <a:p>
            <a:pPr lvl="2"/>
            <a:r>
              <a:rPr lang="ta-IN"/>
              <a:t>Third level</a:t>
            </a:r>
          </a:p>
          <a:p>
            <a:pPr lvl="3"/>
            <a:r>
              <a:rPr lang="ta-IN"/>
              <a:t>Fourth level</a:t>
            </a:r>
          </a:p>
          <a:p>
            <a:pPr lvl="4"/>
            <a:r>
              <a:rPr lang="ta-IN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7CB-CBE0-6E42-B55C-5A76F277A820}" type="datetimeFigureOut">
              <a:rPr lang="sr-Latn-RS"/>
              <a:pPr/>
              <a:t>4.12.2018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4A73-0E23-F547-B0AA-7F19FDD98719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7CB-CBE0-6E42-B55C-5A76F277A820}" type="datetimeFigureOut">
              <a:rPr lang="sr-Latn-RS"/>
              <a:pPr/>
              <a:t>4.12.2018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4A73-0E23-F547-B0AA-7F19FDD98719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a-I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a-IN"/>
              <a:t>Click to edit Master text styles</a:t>
            </a:r>
          </a:p>
          <a:p>
            <a:pPr lvl="1"/>
            <a:r>
              <a:rPr lang="ta-IN"/>
              <a:t>Second level</a:t>
            </a:r>
          </a:p>
          <a:p>
            <a:pPr lvl="2"/>
            <a:r>
              <a:rPr lang="ta-IN"/>
              <a:t>Third level</a:t>
            </a:r>
          </a:p>
          <a:p>
            <a:pPr lvl="3"/>
            <a:r>
              <a:rPr lang="ta-IN"/>
              <a:t>Fourth level</a:t>
            </a:r>
          </a:p>
          <a:p>
            <a:pPr lvl="4"/>
            <a:r>
              <a:rPr lang="ta-I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3F7CB-CBE0-6E42-B55C-5A76F277A820}" type="datetimeFigureOut">
              <a:rPr lang="sr-Latn-RS"/>
              <a:pPr/>
              <a:t>4.12.2018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F4A73-0E23-F547-B0AA-7F19FDD98719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rijava.ambalaze@fzoeu.hr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nak_fotka_plavo_zeleno_dorada.psd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13587" y="1905000"/>
            <a:ext cx="2330413" cy="49530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248400" y="3962400"/>
            <a:ext cx="3962400" cy="3962400"/>
          </a:xfrm>
          <a:prstGeom prst="ellipse">
            <a:avLst/>
          </a:prstGeom>
          <a:noFill/>
          <a:ln w="12700" cap="flat" cmpd="sng" algn="ctr">
            <a:solidFill>
              <a:srgbClr val="F0CC17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_horizontalni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1" y="5410200"/>
            <a:ext cx="3657599" cy="9481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5536" y="1581834"/>
            <a:ext cx="816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Dostava podataka i označavanje ambalaže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720941" y="4872506"/>
            <a:ext cx="68814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Žarko Dukić</a:t>
            </a:r>
            <a:r>
              <a:rPr lang="hr-H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Služba za analitiku i izvještavanje</a:t>
            </a:r>
          </a:p>
        </p:txBody>
      </p:sp>
      <p:sp>
        <p:nvSpPr>
          <p:cNvPr id="2" name="Pravokutnik 1"/>
          <p:cNvSpPr/>
          <p:nvPr/>
        </p:nvSpPr>
        <p:spPr>
          <a:xfrm>
            <a:off x="699834" y="2551331"/>
            <a:ext cx="74725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001"/>
              </a:spcBef>
              <a:buClr>
                <a:srgbClr val="90C226"/>
              </a:buClr>
              <a:buSzPct val="80000"/>
            </a:pPr>
            <a:r>
              <a:rPr lang="hr-HR" i="1" dirty="0">
                <a:solidFill>
                  <a:srgbClr val="595959"/>
                </a:solidFill>
                <a:latin typeface="Calibri Light" pitchFamily="18"/>
              </a:rPr>
              <a:t>sukladno Pravilniku o ambalaži i otpadnoj ambalaži (NN 88/15, </a:t>
            </a:r>
            <a:r>
              <a:rPr lang="hr-HR" i="1" dirty="0" smtClean="0">
                <a:solidFill>
                  <a:srgbClr val="595959"/>
                </a:solidFill>
                <a:latin typeface="Calibri Light" pitchFamily="18"/>
              </a:rPr>
              <a:t>78/16, 116/17)</a:t>
            </a:r>
            <a:endParaRPr lang="hr-HR" i="1" dirty="0">
              <a:solidFill>
                <a:srgbClr val="595959"/>
              </a:solidFill>
              <a:latin typeface="Calibri Light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35205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nak_fotka_plavo_zeleno_dorada.psd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6898" y="3617168"/>
            <a:ext cx="1469953" cy="310758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578069" y="4964499"/>
            <a:ext cx="2787721" cy="2787721"/>
          </a:xfrm>
          <a:prstGeom prst="ellipse">
            <a:avLst/>
          </a:prstGeom>
          <a:noFill/>
          <a:ln w="12700" cap="flat" cmpd="sng" algn="ctr">
            <a:solidFill>
              <a:srgbClr val="F0CC17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_horizontalni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513" y="6191414"/>
            <a:ext cx="2057399" cy="5333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0316" y="339951"/>
            <a:ext cx="7848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rgbClr val="006600"/>
                </a:solidFill>
                <a:cs typeface="Arial"/>
              </a:rPr>
              <a:t>Prilog XII</a:t>
            </a:r>
            <a:endParaRPr lang="en-US" sz="3200" b="1" dirty="0">
              <a:solidFill>
                <a:srgbClr val="006600"/>
              </a:solidFill>
              <a:cs typeface="Arial"/>
            </a:endParaRPr>
          </a:p>
        </p:txBody>
      </p:sp>
      <p:sp>
        <p:nvSpPr>
          <p:cNvPr id="9" name="Rezervirano mjesto teksta 1"/>
          <p:cNvSpPr txBox="1">
            <a:spLocks/>
          </p:cNvSpPr>
          <p:nvPr/>
        </p:nvSpPr>
        <p:spPr>
          <a:xfrm>
            <a:off x="521828" y="1473277"/>
            <a:ext cx="7488832" cy="44996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defPPr marL="432000" lvl="0" indent="-324000" algn="just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defPPr>
            <a:lvl1pPr marL="432000" lvl="0" indent="-324000" algn="just" defTabSz="457200" rtl="0" eaLnBrk="1" latinLnBrk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1pPr>
            <a:lvl2pPr marL="864000" lvl="1" indent="-324000" algn="just" defTabSz="457200" rtl="0" eaLnBrk="1" latinLnBrk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x-none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2pPr>
            <a:lvl3pPr marL="1295999" lvl="2" indent="-288000" algn="just" defTabSz="457200" rtl="0" eaLnBrk="1" latinLnBrk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3pPr>
            <a:lvl4pPr marL="1728000" lvl="3" indent="-216000" algn="just" defTabSz="457200" rtl="0" eaLnBrk="1" latinLnBrk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4pPr>
            <a:lvl5pPr marL="2160000" lvl="4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5pPr>
            <a:lvl6pPr marL="2592000" lvl="5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6pPr>
            <a:lvl7pPr marL="3024000" lvl="6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7pPr>
            <a:lvl8pPr marL="3456000" lvl="7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8pPr>
            <a:lvl9pPr marL="3887999" lvl="8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9pPr>
          </a:lstStyle>
          <a:p>
            <a:pPr marL="0" indent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tarSymbol"/>
              <a:buNone/>
            </a:pPr>
            <a:endParaRPr lang="hr-HR" sz="2200" dirty="0">
              <a:solidFill>
                <a:schemeClr val="tx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Pravokutnik 1"/>
          <p:cNvSpPr/>
          <p:nvPr/>
        </p:nvSpPr>
        <p:spPr>
          <a:xfrm>
            <a:off x="521828" y="1367649"/>
            <a:ext cx="8010612" cy="4252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 indent="0" fontAlgn="base">
              <a:buNone/>
            </a:pPr>
            <a:r>
              <a:rPr lang="vi-VN" sz="2200" b="1" dirty="0">
                <a:latin typeface="Calibri Light" panose="020F0302020204030204" pitchFamily="34" charset="0"/>
              </a:rPr>
              <a:t>Članak 33</a:t>
            </a:r>
            <a:r>
              <a:rPr lang="vi-VN" sz="2200" b="1" dirty="0" smtClean="0">
                <a:latin typeface="Calibri Light" panose="020F0302020204030204" pitchFamily="34" charset="0"/>
              </a:rPr>
              <a:t>.</a:t>
            </a:r>
            <a:endParaRPr lang="hr-HR" sz="2200" b="1" dirty="0" smtClean="0">
              <a:latin typeface="Calibri Light" panose="020F0302020204030204" pitchFamily="34" charset="0"/>
            </a:endParaRPr>
          </a:p>
          <a:p>
            <a:pPr marL="108000" indent="0" fontAlgn="base">
              <a:buNone/>
            </a:pPr>
            <a:endParaRPr lang="vi-VN" sz="2200" dirty="0">
              <a:latin typeface="Calibri Light" panose="020F030202020403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vi-VN" sz="2200" b="1" dirty="0">
                <a:latin typeface="Calibri Light" panose="020F0302020204030204" pitchFamily="34" charset="0"/>
              </a:rPr>
              <a:t>(1)</a:t>
            </a:r>
            <a:r>
              <a:rPr lang="vi-VN" sz="2200" dirty="0">
                <a:latin typeface="Calibri Light" panose="020F0302020204030204" pitchFamily="34" charset="0"/>
              </a:rPr>
              <a:t> Za pića koja su stavljena na tržište Republike Hrvatske do stupanja na snagu ovoga Pravilnika, proizvođač je dužan dostaviti u Registar podatke o GTIN proizvoda, te podatke o proizvođaču, proizvodu i ambalaži proizvoda sukladno Prilogu XII. ovoga Pravilnika najkasnije u roku od šest mjeseci od stupanja na snagu ovoga Pravilnika.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vi-VN" sz="2200" b="1" dirty="0">
                <a:latin typeface="Calibri Light" panose="020F0302020204030204" pitchFamily="34" charset="0"/>
              </a:rPr>
              <a:t>(2) </a:t>
            </a:r>
            <a:r>
              <a:rPr lang="vi-VN" sz="2200" dirty="0">
                <a:latin typeface="Calibri Light" panose="020F0302020204030204" pitchFamily="34" charset="0"/>
              </a:rPr>
              <a:t>Proizvođač proizvoda pakiranih u ambalažu dužan je označiti ambalažu sukladno članku 13. ovoga Pravilnika, najkasnije do </a:t>
            </a:r>
            <a:endParaRPr lang="hr-HR" sz="2200" dirty="0">
              <a:latin typeface="Calibri Light" panose="020F0302020204030204" pitchFamily="34" charset="0"/>
            </a:endParaRPr>
          </a:p>
          <a:p>
            <a:pPr fontAlgn="base"/>
            <a:r>
              <a:rPr lang="hr-HR" sz="2200" dirty="0" smtClean="0">
                <a:latin typeface="Calibri Light" panose="020F0302020204030204" pitchFamily="34" charset="0"/>
              </a:rPr>
              <a:t>     </a:t>
            </a:r>
            <a:r>
              <a:rPr lang="vi-VN" sz="2200" dirty="0" smtClean="0">
                <a:latin typeface="Calibri Light" panose="020F0302020204030204" pitchFamily="34" charset="0"/>
              </a:rPr>
              <a:t>1</a:t>
            </a:r>
            <a:r>
              <a:rPr lang="vi-VN" sz="2200" dirty="0">
                <a:latin typeface="Calibri Light" panose="020F0302020204030204" pitchFamily="34" charset="0"/>
              </a:rPr>
              <a:t>. rujna 2016. godine.</a:t>
            </a:r>
          </a:p>
          <a:p>
            <a:pPr lvl="0">
              <a:spcBef>
                <a:spcPts val="1001"/>
              </a:spcBef>
              <a:buClr>
                <a:srgbClr val="90C226"/>
              </a:buClr>
              <a:buSzPct val="80000"/>
              <a:buFont typeface="Wingdings 3" pitchFamily="16"/>
              <a:buChar char=""/>
            </a:pPr>
            <a:endParaRPr lang="vi-VN" sz="20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8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nak_fotka_plavo_zeleno_dorada.psd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6898" y="3617168"/>
            <a:ext cx="1469953" cy="310758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578069" y="4964499"/>
            <a:ext cx="2787721" cy="2787721"/>
          </a:xfrm>
          <a:prstGeom prst="ellipse">
            <a:avLst/>
          </a:prstGeom>
          <a:noFill/>
          <a:ln w="12700" cap="flat" cmpd="sng" algn="ctr">
            <a:solidFill>
              <a:srgbClr val="F0CC17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_horizontalni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513" y="6191414"/>
            <a:ext cx="2057399" cy="5333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3273" y="378714"/>
            <a:ext cx="7848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rgbClr val="006600"/>
                </a:solidFill>
                <a:cs typeface="Arial"/>
              </a:rPr>
              <a:t>GTIN</a:t>
            </a:r>
            <a:endParaRPr lang="en-US" sz="3200" b="1" dirty="0">
              <a:solidFill>
                <a:srgbClr val="006600"/>
              </a:solidFill>
              <a:cs typeface="Arial"/>
            </a:endParaRPr>
          </a:p>
        </p:txBody>
      </p:sp>
      <p:sp>
        <p:nvSpPr>
          <p:cNvPr id="9" name="Rezervirano mjesto teksta 1"/>
          <p:cNvSpPr txBox="1">
            <a:spLocks/>
          </p:cNvSpPr>
          <p:nvPr/>
        </p:nvSpPr>
        <p:spPr>
          <a:xfrm>
            <a:off x="521828" y="1473277"/>
            <a:ext cx="7488832" cy="44996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defPPr marL="432000" lvl="0" indent="-324000" algn="just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defPPr>
            <a:lvl1pPr marL="432000" lvl="0" indent="-324000" algn="just" defTabSz="457200" rtl="0" eaLnBrk="1" latinLnBrk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1pPr>
            <a:lvl2pPr marL="864000" lvl="1" indent="-324000" algn="just" defTabSz="457200" rtl="0" eaLnBrk="1" latinLnBrk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x-none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2pPr>
            <a:lvl3pPr marL="1295999" lvl="2" indent="-288000" algn="just" defTabSz="457200" rtl="0" eaLnBrk="1" latinLnBrk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3pPr>
            <a:lvl4pPr marL="1728000" lvl="3" indent="-216000" algn="just" defTabSz="457200" rtl="0" eaLnBrk="1" latinLnBrk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4pPr>
            <a:lvl5pPr marL="2160000" lvl="4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5pPr>
            <a:lvl6pPr marL="2592000" lvl="5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6pPr>
            <a:lvl7pPr marL="3024000" lvl="6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7pPr>
            <a:lvl8pPr marL="3456000" lvl="7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8pPr>
            <a:lvl9pPr marL="3887999" lvl="8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9pPr>
          </a:lstStyle>
          <a:p>
            <a:pPr marL="0" indent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tarSymbol"/>
              <a:buNone/>
            </a:pPr>
            <a:endParaRPr lang="hr-HR" sz="2200" dirty="0">
              <a:solidFill>
                <a:schemeClr val="tx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zervirano mjesto sadržaja 2"/>
          <p:cNvSpPr txBox="1">
            <a:spLocks/>
          </p:cNvSpPr>
          <p:nvPr/>
        </p:nvSpPr>
        <p:spPr>
          <a:xfrm>
            <a:off x="642255" y="1492393"/>
            <a:ext cx="6594120" cy="4499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 marL="432000" lvl="0" indent="-324000" algn="just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defPPr>
            <a:lvl1pPr marL="432000" lvl="0" indent="-324000" algn="just" defTabSz="457200" rtl="0" eaLnBrk="1" latinLnBrk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1pPr>
            <a:lvl2pPr marL="864000" lvl="1" indent="-324000" algn="just" defTabSz="457200" rtl="0" eaLnBrk="1" latinLnBrk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x-none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2pPr>
            <a:lvl3pPr marL="1295999" lvl="2" indent="-288000" algn="just" defTabSz="457200" rtl="0" eaLnBrk="1" latinLnBrk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3pPr>
            <a:lvl4pPr marL="1728000" lvl="3" indent="-216000" algn="just" defTabSz="457200" rtl="0" eaLnBrk="1" latinLnBrk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4pPr>
            <a:lvl5pPr marL="2160000" lvl="4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5pPr>
            <a:lvl6pPr marL="2592000" lvl="5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6pPr>
            <a:lvl7pPr marL="3024000" lvl="6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7pPr>
            <a:lvl8pPr marL="3456000" lvl="7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8pPr>
            <a:lvl9pPr marL="3887999" lvl="8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9pPr>
          </a:lstStyle>
          <a:p>
            <a:pPr marL="342900" indent="-342900">
              <a:spcBef>
                <a:spcPts val="1001"/>
              </a:spcBef>
              <a:spcAft>
                <a:spcPts val="0"/>
              </a:spcAft>
              <a:buSzPct val="80000"/>
              <a:buFont typeface="Arial" panose="020B0604020202020204" pitchFamily="34" charset="0"/>
              <a:buChar char="•"/>
            </a:pPr>
            <a:r>
              <a:rPr lang="hr-HR" sz="2200" dirty="0" smtClean="0"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GTIN (Global Trade </a:t>
            </a:r>
            <a:r>
              <a:rPr lang="hr-HR" sz="2200" dirty="0" err="1" smtClean="0"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Item</a:t>
            </a:r>
            <a:r>
              <a:rPr lang="hr-HR" sz="2200" dirty="0" smtClean="0"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 </a:t>
            </a:r>
            <a:r>
              <a:rPr lang="hr-HR" sz="2200" dirty="0" err="1" smtClean="0"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Number</a:t>
            </a:r>
            <a:r>
              <a:rPr lang="hr-HR" sz="2200" dirty="0" smtClean="0"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) je službeni naziv za broj koji jedinstveno identificira trgovačku jedinicu, a kreira se pomoću prefiksa koji izdaje GS1 organizacija.</a:t>
            </a:r>
          </a:p>
          <a:p>
            <a:pPr marL="0" indent="0">
              <a:spcBef>
                <a:spcPts val="1001"/>
              </a:spcBef>
              <a:spcAft>
                <a:spcPts val="0"/>
              </a:spcAft>
              <a:buFont typeface="StarSymbol"/>
              <a:buNone/>
            </a:pPr>
            <a:endParaRPr lang="vi-VN" dirty="0">
              <a:latin typeface="Calibri" pitchFamily="18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807" y="3001487"/>
            <a:ext cx="5256873" cy="28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944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nak_fotka_plavo_zeleno_dorada.psd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6898" y="3617168"/>
            <a:ext cx="1469953" cy="310758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578069" y="4964499"/>
            <a:ext cx="2787721" cy="2787721"/>
          </a:xfrm>
          <a:prstGeom prst="ellipse">
            <a:avLst/>
          </a:prstGeom>
          <a:noFill/>
          <a:ln w="12700" cap="flat" cmpd="sng" algn="ctr">
            <a:solidFill>
              <a:srgbClr val="F0CC17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_horizontalni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513" y="6191414"/>
            <a:ext cx="2057399" cy="5333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3273" y="378714"/>
            <a:ext cx="7848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rgbClr val="006600"/>
                </a:solidFill>
                <a:cs typeface="Arial"/>
              </a:rPr>
              <a:t>RVM</a:t>
            </a:r>
            <a:endParaRPr lang="en-US" sz="3200" b="1" dirty="0">
              <a:solidFill>
                <a:srgbClr val="006600"/>
              </a:solidFill>
              <a:cs typeface="Arial"/>
            </a:endParaRPr>
          </a:p>
        </p:txBody>
      </p:sp>
      <p:sp>
        <p:nvSpPr>
          <p:cNvPr id="9" name="Rezervirano mjesto teksta 1"/>
          <p:cNvSpPr txBox="1">
            <a:spLocks/>
          </p:cNvSpPr>
          <p:nvPr/>
        </p:nvSpPr>
        <p:spPr>
          <a:xfrm>
            <a:off x="521828" y="1473277"/>
            <a:ext cx="7488832" cy="44996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defPPr marL="432000" lvl="0" indent="-324000" algn="just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defPPr>
            <a:lvl1pPr marL="432000" lvl="0" indent="-324000" algn="just" defTabSz="457200" rtl="0" eaLnBrk="1" latinLnBrk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1pPr>
            <a:lvl2pPr marL="864000" lvl="1" indent="-324000" algn="just" defTabSz="457200" rtl="0" eaLnBrk="1" latinLnBrk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x-none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2pPr>
            <a:lvl3pPr marL="1295999" lvl="2" indent="-288000" algn="just" defTabSz="457200" rtl="0" eaLnBrk="1" latinLnBrk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3pPr>
            <a:lvl4pPr marL="1728000" lvl="3" indent="-216000" algn="just" defTabSz="457200" rtl="0" eaLnBrk="1" latinLnBrk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4pPr>
            <a:lvl5pPr marL="2160000" lvl="4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5pPr>
            <a:lvl6pPr marL="2592000" lvl="5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6pPr>
            <a:lvl7pPr marL="3024000" lvl="6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7pPr>
            <a:lvl8pPr marL="3456000" lvl="7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8pPr>
            <a:lvl9pPr marL="3887999" lvl="8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9pPr>
          </a:lstStyle>
          <a:p>
            <a:pPr marL="0" indent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tarSymbol"/>
              <a:buNone/>
            </a:pPr>
            <a:endParaRPr lang="hr-HR" sz="2200" dirty="0">
              <a:solidFill>
                <a:schemeClr val="tx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zervirano mjesto sadržaja 2"/>
          <p:cNvSpPr txBox="1">
            <a:spLocks/>
          </p:cNvSpPr>
          <p:nvPr/>
        </p:nvSpPr>
        <p:spPr>
          <a:xfrm>
            <a:off x="609480" y="979869"/>
            <a:ext cx="792296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 marL="432000" lvl="0" indent="-324000" algn="just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defPPr>
            <a:lvl1pPr marL="432000" lvl="0" indent="-324000" algn="just" defTabSz="457200" rtl="0" eaLnBrk="1" latinLnBrk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1pPr>
            <a:lvl2pPr marL="864000" lvl="1" indent="-324000" algn="just" defTabSz="457200" rtl="0" eaLnBrk="1" latinLnBrk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x-none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2pPr>
            <a:lvl3pPr marL="1295999" lvl="2" indent="-288000" algn="just" defTabSz="457200" rtl="0" eaLnBrk="1" latinLnBrk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3pPr>
            <a:lvl4pPr marL="1728000" lvl="3" indent="-216000" algn="just" defTabSz="457200" rtl="0" eaLnBrk="1" latinLnBrk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4pPr>
            <a:lvl5pPr marL="2160000" lvl="4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5pPr>
            <a:lvl6pPr marL="2592000" lvl="5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6pPr>
            <a:lvl7pPr marL="3024000" lvl="6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7pPr>
            <a:lvl8pPr marL="3456000" lvl="7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8pPr>
            <a:lvl9pPr marL="3887999" lvl="8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9pPr>
          </a:lstStyle>
          <a:p>
            <a:pPr marL="342900" indent="-342900" algn="l">
              <a:lnSpc>
                <a:spcPct val="114000"/>
              </a:lnSpc>
              <a:spcAft>
                <a:spcPts val="0"/>
              </a:spcAft>
              <a:buSzPct val="80000"/>
              <a:buFont typeface="Arial" panose="020B0604020202020204" pitchFamily="34" charset="0"/>
              <a:buChar char="•"/>
            </a:pPr>
            <a:r>
              <a:rPr lang="vi-VN" sz="2200" b="1" dirty="0" smtClean="0">
                <a:latin typeface="Calibri Light" panose="020F0302020204030204" pitchFamily="34" charset="0"/>
                <a:cs typeface="Arial" panose="020B0604020202020204" pitchFamily="34" charset="0"/>
              </a:rPr>
              <a:t>Automatizirani uređaj za preuzimanje otpadne ambalaže</a:t>
            </a:r>
            <a:r>
              <a:rPr lang="vi-VN" sz="22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 je aparat koji otpadnu ambalažu preuzima, identificira prema GTIN oznaci, razvrstava po vrsti ambalažnog materijala, zbija (drobi, plošti), sprema u spremnike i omogućava razmjenu podataka o preuzetoj otpadnoj ambalaži</a:t>
            </a:r>
            <a:endParaRPr lang="hr-HR" sz="2200" dirty="0" smtClean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14000"/>
              </a:lnSpc>
              <a:spcAft>
                <a:spcPts val="0"/>
              </a:spcAft>
              <a:buSzPct val="80000"/>
              <a:buFont typeface="Arial" panose="020B0604020202020204" pitchFamily="34" charset="0"/>
              <a:buChar char="•"/>
            </a:pPr>
            <a:r>
              <a:rPr lang="hr-HR" sz="22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Prepoznavanje po dimenziji i težini ambalažne jedinice</a:t>
            </a:r>
          </a:p>
          <a:p>
            <a:pPr marL="285750" indent="-285750">
              <a:spcBef>
                <a:spcPts val="1001"/>
              </a:spcBef>
              <a:spcAft>
                <a:spcPts val="0"/>
              </a:spcAft>
              <a:buSzPct val="80000"/>
              <a:buFont typeface="Arial" panose="020B0604020202020204" pitchFamily="34" charset="0"/>
              <a:buChar char="•"/>
            </a:pPr>
            <a:endParaRPr lang="vi-V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879" y="3520754"/>
            <a:ext cx="2205248" cy="320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2353" y="3453309"/>
            <a:ext cx="1308481" cy="33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160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nak_fotka_plavo_zeleno_dorada.psd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6898" y="3617168"/>
            <a:ext cx="1469953" cy="310758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578069" y="4964499"/>
            <a:ext cx="2787721" cy="2787721"/>
          </a:xfrm>
          <a:prstGeom prst="ellipse">
            <a:avLst/>
          </a:prstGeom>
          <a:noFill/>
          <a:ln w="12700" cap="flat" cmpd="sng" algn="ctr">
            <a:solidFill>
              <a:srgbClr val="F0CC17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_horizontalni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513" y="6191414"/>
            <a:ext cx="2057399" cy="5333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3273" y="378714"/>
            <a:ext cx="7848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rgbClr val="006600"/>
                </a:solidFill>
                <a:cs typeface="Arial"/>
              </a:rPr>
              <a:t>Obveze proizvođača</a:t>
            </a:r>
            <a:endParaRPr lang="en-US" sz="3200" b="1" dirty="0">
              <a:solidFill>
                <a:srgbClr val="006600"/>
              </a:solidFill>
              <a:cs typeface="Arial"/>
            </a:endParaRPr>
          </a:p>
        </p:txBody>
      </p:sp>
      <p:sp>
        <p:nvSpPr>
          <p:cNvPr id="9" name="Rezervirano mjesto teksta 1"/>
          <p:cNvSpPr txBox="1">
            <a:spLocks/>
          </p:cNvSpPr>
          <p:nvPr/>
        </p:nvSpPr>
        <p:spPr>
          <a:xfrm>
            <a:off x="521828" y="1473277"/>
            <a:ext cx="7488832" cy="44996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defPPr marL="432000" lvl="0" indent="-324000" algn="just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defPPr>
            <a:lvl1pPr marL="432000" lvl="0" indent="-324000" algn="just" defTabSz="457200" rtl="0" eaLnBrk="1" latinLnBrk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1pPr>
            <a:lvl2pPr marL="864000" lvl="1" indent="-324000" algn="just" defTabSz="457200" rtl="0" eaLnBrk="1" latinLnBrk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x-none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2pPr>
            <a:lvl3pPr marL="1295999" lvl="2" indent="-288000" algn="just" defTabSz="457200" rtl="0" eaLnBrk="1" latinLnBrk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3pPr>
            <a:lvl4pPr marL="1728000" lvl="3" indent="-216000" algn="just" defTabSz="457200" rtl="0" eaLnBrk="1" latinLnBrk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4pPr>
            <a:lvl5pPr marL="2160000" lvl="4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5pPr>
            <a:lvl6pPr marL="2592000" lvl="5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6pPr>
            <a:lvl7pPr marL="3024000" lvl="6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7pPr>
            <a:lvl8pPr marL="3456000" lvl="7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8pPr>
            <a:lvl9pPr marL="3887999" lvl="8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9pPr>
          </a:lstStyle>
          <a:p>
            <a:pPr marL="0" indent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tarSymbol"/>
              <a:buNone/>
            </a:pPr>
            <a:endParaRPr lang="hr-HR" sz="2200" dirty="0">
              <a:solidFill>
                <a:schemeClr val="tx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ravokutnik 9"/>
          <p:cNvSpPr/>
          <p:nvPr/>
        </p:nvSpPr>
        <p:spPr>
          <a:xfrm>
            <a:off x="581110" y="1661710"/>
            <a:ext cx="72008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SzPct val="80000"/>
              <a:buFont typeface="Arial" panose="020B0604020202020204" pitchFamily="34" charset="0"/>
              <a:buChar char="•"/>
            </a:pPr>
            <a:r>
              <a:rPr lang="hr-HR" sz="2200" dirty="0">
                <a:latin typeface="Calibri Light" panose="020F0302020204030204" pitchFamily="34" charset="0"/>
                <a:cs typeface="Arial" panose="020B0604020202020204" pitchFamily="34" charset="0"/>
              </a:rPr>
              <a:t>Dostava obrazaca Prilog XII na </a:t>
            </a:r>
            <a:r>
              <a:rPr lang="hr-HR" sz="22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adresu: </a:t>
            </a:r>
            <a:r>
              <a:rPr lang="hr-HR" sz="2200" dirty="0" err="1" smtClean="0">
                <a:latin typeface="Calibri Light" panose="020F0302020204030204" pitchFamily="34" charset="0"/>
                <a:cs typeface="Arial" panose="020B0604020202020204" pitchFamily="34" charset="0"/>
                <a:hlinkClick r:id="rId4"/>
              </a:rPr>
              <a:t>prijava.ambalaze</a:t>
            </a:r>
            <a:r>
              <a:rPr lang="hr-HR" sz="2200" dirty="0" smtClean="0">
                <a:latin typeface="Calibri Light" panose="020F0302020204030204" pitchFamily="34" charset="0"/>
                <a:cs typeface="Arial" panose="020B0604020202020204" pitchFamily="34" charset="0"/>
                <a:hlinkClick r:id="rId4"/>
              </a:rPr>
              <a:t>@</a:t>
            </a:r>
            <a:r>
              <a:rPr lang="hr-HR" sz="2200" dirty="0" err="1" smtClean="0">
                <a:latin typeface="Calibri Light" panose="020F0302020204030204" pitchFamily="34" charset="0"/>
                <a:cs typeface="Arial" panose="020B0604020202020204" pitchFamily="34" charset="0"/>
                <a:hlinkClick r:id="rId4"/>
              </a:rPr>
              <a:t>fzoeu.hr</a:t>
            </a:r>
            <a:endParaRPr lang="hr-HR" sz="22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>
              <a:buSzPct val="80000"/>
              <a:buFont typeface="Arial" panose="020B0604020202020204" pitchFamily="34" charset="0"/>
              <a:buChar char="•"/>
            </a:pPr>
            <a:r>
              <a:rPr lang="hr-HR" sz="2200" dirty="0">
                <a:latin typeface="Calibri Light" panose="020F0302020204030204" pitchFamily="34" charset="0"/>
                <a:cs typeface="Arial" panose="020B0604020202020204" pitchFamily="34" charset="0"/>
              </a:rPr>
              <a:t>Prijaviti </a:t>
            </a:r>
            <a:r>
              <a:rPr lang="hr-HR" sz="22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pića u sustavu povratne naknade stavljena </a:t>
            </a:r>
            <a:r>
              <a:rPr lang="hr-HR" sz="2200" dirty="0">
                <a:latin typeface="Calibri Light" panose="020F0302020204030204" pitchFamily="34" charset="0"/>
                <a:cs typeface="Arial" panose="020B0604020202020204" pitchFamily="34" charset="0"/>
              </a:rPr>
              <a:t>na tržište RH od stupanja na snagu Pravilnika o ambalaži i otpadnoj </a:t>
            </a:r>
            <a:r>
              <a:rPr lang="hr-HR" sz="22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ambalaži </a:t>
            </a:r>
            <a:r>
              <a:rPr lang="hr-HR" sz="2200" dirty="0">
                <a:latin typeface="Calibri Light" panose="020F0302020204030204" pitchFamily="34" charset="0"/>
                <a:cs typeface="Arial" panose="020B0604020202020204" pitchFamily="34" charset="0"/>
              </a:rPr>
              <a:t>(NN 88/15, </a:t>
            </a:r>
            <a:r>
              <a:rPr lang="hr-HR" sz="22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78/16, 116/17)</a:t>
            </a:r>
            <a:endParaRPr lang="hr-HR" sz="22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>
              <a:buSzPct val="80000"/>
              <a:buFont typeface="Arial" panose="020B0604020202020204" pitchFamily="34" charset="0"/>
              <a:buChar char="•"/>
            </a:pPr>
            <a:r>
              <a:rPr lang="hr-HR" sz="22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Prijaviti nova pića u sustavu povratne naknade</a:t>
            </a:r>
            <a:endParaRPr lang="hr-HR" sz="22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285750" indent="-285750">
              <a:buSzPct val="80000"/>
              <a:buFont typeface="Arial" panose="020B0604020202020204" pitchFamily="34" charset="0"/>
              <a:buChar char="•"/>
            </a:pPr>
            <a:r>
              <a:rPr lang="hr-HR" sz="22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Prijaviti ukoliko </a:t>
            </a:r>
            <a:r>
              <a:rPr lang="hr-HR" sz="2200" dirty="0">
                <a:latin typeface="Calibri Light" panose="020F0302020204030204" pitchFamily="34" charset="0"/>
                <a:cs typeface="Arial" panose="020B0604020202020204" pitchFamily="34" charset="0"/>
              </a:rPr>
              <a:t>prethodno prijavljeno piće u SPN mijenja ambalažu (</a:t>
            </a:r>
            <a:r>
              <a:rPr lang="hr-HR" sz="22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dimenzije </a:t>
            </a:r>
            <a:r>
              <a:rPr lang="hr-HR" sz="2200" dirty="0">
                <a:latin typeface="Calibri Light" panose="020F0302020204030204" pitchFamily="34" charset="0"/>
                <a:cs typeface="Arial" panose="020B0604020202020204" pitchFamily="34" charset="0"/>
              </a:rPr>
              <a:t>ili težinu primarnog pakiranja</a:t>
            </a:r>
            <a:r>
              <a:rPr lang="hr-HR" sz="22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) </a:t>
            </a:r>
            <a:endParaRPr lang="hr-HR" sz="2200" dirty="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72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nak_fotka_plavo_zeleno_dorada.psd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13587" y="1905000"/>
            <a:ext cx="2330413" cy="49530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248400" y="3962400"/>
            <a:ext cx="3962400" cy="3962400"/>
          </a:xfrm>
          <a:prstGeom prst="ellipse">
            <a:avLst/>
          </a:prstGeom>
          <a:noFill/>
          <a:ln w="12700" cap="flat" cmpd="sng" algn="ctr">
            <a:solidFill>
              <a:srgbClr val="F0CC17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_horizontalni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1" y="5410200"/>
            <a:ext cx="3657599" cy="9481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15309" y="1772816"/>
            <a:ext cx="5105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a-IN" sz="5000" b="1" dirty="0">
                <a:solidFill>
                  <a:srgbClr val="006600"/>
                </a:solidFill>
                <a:latin typeface="Calibri Light" panose="020F0302020204030204" pitchFamily="34" charset="0"/>
                <a:cs typeface="Arial"/>
              </a:rPr>
              <a:t>Hvala na </a:t>
            </a:r>
            <a:r>
              <a:rPr lang="ta-IN" sz="5000" b="1" dirty="0" smtClean="0">
                <a:solidFill>
                  <a:srgbClr val="006600"/>
                </a:solidFill>
                <a:latin typeface="Calibri Light" panose="020F0302020204030204" pitchFamily="34" charset="0"/>
                <a:cs typeface="Arial"/>
              </a:rPr>
              <a:t>pažnji</a:t>
            </a:r>
            <a:endParaRPr lang="en-US" sz="5000" b="1" dirty="0">
              <a:solidFill>
                <a:srgbClr val="006600"/>
              </a:solidFill>
              <a:latin typeface="Calibri Light" panose="020F0302020204030204" pitchFamily="34" charset="0"/>
              <a:cs typeface="Arial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860407" y="3212976"/>
            <a:ext cx="510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/>
              </a:rPr>
              <a:t>www.fzoeu.hr</a:t>
            </a:r>
          </a:p>
          <a:p>
            <a:endParaRPr lang="hr-HR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/>
            </a:endParaRPr>
          </a:p>
          <a:p>
            <a:r>
              <a:rPr lang="hr-H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/>
              </a:rPr>
              <a:t>zarko.dukic@fzoeu.hr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851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nak_fotka_plavo_zeleno_dorada.psd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6898" y="3617168"/>
            <a:ext cx="1469953" cy="310758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578069" y="4964499"/>
            <a:ext cx="2787721" cy="2787721"/>
          </a:xfrm>
          <a:prstGeom prst="ellipse">
            <a:avLst/>
          </a:prstGeom>
          <a:noFill/>
          <a:ln w="12700" cap="flat" cmpd="sng" algn="ctr">
            <a:solidFill>
              <a:srgbClr val="F0CC17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_horizontalni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513" y="6191414"/>
            <a:ext cx="2057399" cy="5333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0316" y="339951"/>
            <a:ext cx="7848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rgbClr val="006600"/>
                </a:solidFill>
                <a:cs typeface="Arial"/>
              </a:rPr>
              <a:t>Označavanje ambalaže</a:t>
            </a:r>
            <a:endParaRPr lang="en-US" sz="3200" b="1" dirty="0">
              <a:solidFill>
                <a:srgbClr val="006600"/>
              </a:solidFill>
              <a:cs typeface="Arial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520316" y="895803"/>
            <a:ext cx="7333691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vi-VN" sz="2000" dirty="0" smtClean="0">
                <a:latin typeface="Calibri Light" panose="020F0302020204030204" pitchFamily="34" charset="0"/>
                <a:cs typeface="BrowalliaUPC" panose="020B0604020202020204" pitchFamily="34" charset="-34"/>
              </a:rPr>
              <a:t>Članak 4.</a:t>
            </a:r>
            <a:r>
              <a:rPr lang="hr-HR" sz="2000" dirty="0" smtClean="0">
                <a:latin typeface="Calibri Light" panose="020F0302020204030204" pitchFamily="34" charset="0"/>
                <a:cs typeface="BrowalliaUPC" panose="020B0604020202020204" pitchFamily="34" charset="-34"/>
              </a:rPr>
              <a:t> (NN 116/17)</a:t>
            </a:r>
          </a:p>
          <a:p>
            <a:pPr fontAlgn="base"/>
            <a:endParaRPr lang="vi-VN" sz="2000" dirty="0" smtClean="0">
              <a:latin typeface="Calibri Light" panose="020F0302020204030204" pitchFamily="34" charset="0"/>
              <a:cs typeface="BrowalliaUPC" panose="020B0604020202020204" pitchFamily="34" charset="-34"/>
            </a:endParaRPr>
          </a:p>
          <a:p>
            <a:pPr fontAlgn="base"/>
            <a:r>
              <a:rPr lang="vi-VN" sz="2000" dirty="0" smtClean="0">
                <a:latin typeface="Calibri Light" panose="020F0302020204030204" pitchFamily="34" charset="0"/>
                <a:cs typeface="BrowalliaUPC" panose="020B0604020202020204" pitchFamily="34" charset="-34"/>
              </a:rPr>
              <a:t>Članak 13. mijenja se i glasi:</a:t>
            </a:r>
          </a:p>
          <a:p>
            <a:pPr fontAlgn="base"/>
            <a:endParaRPr lang="vi-VN" sz="2000" dirty="0" smtClean="0">
              <a:latin typeface="Calibri Light" panose="020F0302020204030204" pitchFamily="34" charset="0"/>
              <a:cs typeface="BrowalliaUPC" panose="020B0604020202020204" pitchFamily="34" charset="-34"/>
            </a:endParaRPr>
          </a:p>
          <a:p>
            <a:pPr fontAlgn="base"/>
            <a:r>
              <a:rPr lang="vi-VN" sz="2000" dirty="0" smtClean="0">
                <a:latin typeface="Calibri Light" panose="020F0302020204030204" pitchFamily="34" charset="0"/>
                <a:cs typeface="BrowalliaUPC" panose="020B0604020202020204" pitchFamily="34" charset="-34"/>
              </a:rPr>
              <a:t>(1) Proizvođač koji stavlja na tržište pića u ambalaži obuhvaćenoj sustavom povratne naknade obvezan je takvu ambalažu označiti GTIN oznakom sukladno GS1 standardu i oznakom sustava povratne</a:t>
            </a:r>
            <a:r>
              <a:rPr lang="hr-HR" sz="2000" dirty="0" smtClean="0">
                <a:latin typeface="Calibri Light" panose="020F0302020204030204" pitchFamily="34" charset="0"/>
                <a:cs typeface="BrowalliaUPC" panose="020B0604020202020204" pitchFamily="34" charset="-34"/>
              </a:rPr>
              <a:t> </a:t>
            </a:r>
            <a:r>
              <a:rPr lang="vi-VN" sz="2000" dirty="0" smtClean="0">
                <a:latin typeface="Calibri Light" panose="020F0302020204030204" pitchFamily="34" charset="0"/>
                <a:cs typeface="BrowalliaUPC" panose="020B0604020202020204" pitchFamily="34" charset="-34"/>
              </a:rPr>
              <a:t>naknade.</a:t>
            </a:r>
          </a:p>
          <a:p>
            <a:pPr fontAlgn="base"/>
            <a:r>
              <a:rPr lang="vi-VN" sz="2000" dirty="0" smtClean="0">
                <a:latin typeface="Calibri Light" panose="020F0302020204030204" pitchFamily="34" charset="0"/>
                <a:cs typeface="BrowalliaUPC" panose="020B0604020202020204" pitchFamily="34" charset="-34"/>
              </a:rPr>
              <a:t>(2) Iznimno od stavka 1. ovoga članka proizvođač nije obvezan ambalažu obuhvaćenu sustavom povratne naknade označiti GTIN oznakom u slučajevima predviđenim uputama Fonda i samo uz prethodnu suglasnost Fonda.</a:t>
            </a:r>
            <a:r>
              <a:rPr lang="hr-HR" sz="2000" dirty="0" smtClean="0">
                <a:latin typeface="Calibri Light" panose="020F0302020204030204" pitchFamily="34" charset="0"/>
                <a:cs typeface="BrowalliaUPC" panose="020B0604020202020204" pitchFamily="34" charset="-34"/>
              </a:rPr>
              <a:t> </a:t>
            </a:r>
          </a:p>
          <a:p>
            <a:pPr fontAlgn="base"/>
            <a:r>
              <a:rPr lang="vi-VN" sz="2000" dirty="0" smtClean="0">
                <a:latin typeface="Calibri Light" panose="020F0302020204030204" pitchFamily="34" charset="0"/>
                <a:cs typeface="BrowalliaUPC" panose="020B0604020202020204" pitchFamily="34" charset="-34"/>
              </a:rPr>
              <a:t>(3) Upute iz stavka 2. ovoga članka Fond objavljuje na svojim mrežnim stranicama.</a:t>
            </a:r>
          </a:p>
          <a:p>
            <a:pPr fontAlgn="base"/>
            <a:r>
              <a:rPr lang="hr-HR" sz="2000" dirty="0">
                <a:latin typeface="Calibri Light" panose="020F0302020204030204" pitchFamily="34" charset="0"/>
                <a:cs typeface="BrowalliaUPC" panose="020B0604020202020204" pitchFamily="34" charset="-34"/>
              </a:rPr>
              <a:t>(4) Proizvođač koji stavlja na tržište povratnu (višekratnu) ambalažu obvezan je takvu ambalažu označiti oznakom za povratnu ambalažu.</a:t>
            </a:r>
          </a:p>
          <a:p>
            <a:pPr fontAlgn="base"/>
            <a:endParaRPr lang="vi-VN" sz="1400" dirty="0" smtClean="0">
              <a:latin typeface="Calibri Light" panose="020F0302020204030204" pitchFamily="34" charset="0"/>
              <a:cs typeface="BrowalliaUPC" panose="020B0604020202020204" pitchFamily="34" charset="-34"/>
            </a:endParaRPr>
          </a:p>
          <a:p>
            <a:pPr fontAlgn="base"/>
            <a:endParaRPr lang="vi-VN" sz="2000" dirty="0">
              <a:latin typeface="Calibri Light" panose="020F0302020204030204" pitchFamily="34" charset="0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4888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algn="l"/>
            <a:r>
              <a:rPr lang="hr-HR" sz="3600" b="1" dirty="0">
                <a:solidFill>
                  <a:srgbClr val="006600"/>
                </a:solidFill>
                <a:cs typeface="Arial"/>
              </a:rPr>
              <a:t>Označavanje ambalaže</a:t>
            </a:r>
            <a:r>
              <a:rPr lang="en-US" b="1" dirty="0">
                <a:solidFill>
                  <a:srgbClr val="006600"/>
                </a:solidFill>
                <a:cs typeface="Arial"/>
              </a:rPr>
              <a:t/>
            </a:r>
            <a:br>
              <a:rPr lang="en-US" b="1" dirty="0">
                <a:solidFill>
                  <a:srgbClr val="006600"/>
                </a:solidFill>
                <a:cs typeface="Arial"/>
              </a:rPr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vi-VN" sz="2000" dirty="0" smtClean="0">
                <a:latin typeface="Calibri Light" panose="020F0302020204030204" pitchFamily="34" charset="0"/>
                <a:cs typeface="BrowalliaUPC" panose="020B0604020202020204" pitchFamily="34" charset="-34"/>
              </a:rPr>
              <a:t>(</a:t>
            </a:r>
            <a:r>
              <a:rPr lang="vi-VN" sz="2000" dirty="0">
                <a:latin typeface="Calibri Light" panose="020F0302020204030204" pitchFamily="34" charset="0"/>
                <a:cs typeface="BrowalliaUPC" panose="020B0604020202020204" pitchFamily="34" charset="-34"/>
              </a:rPr>
              <a:t>5) Proizvođač koji stavlja na tržište proizvode u ambalaži od kojih nastaje otpadna ambalaža koja je opasni otpad obvezan je takvu ambalažu označiti sukladno propisu kojim se uređuje razvrstavanje, označavanje i pakiranje tvari i smjesa</a:t>
            </a:r>
            <a:r>
              <a:rPr lang="vi-VN" sz="2000" dirty="0" smtClean="0">
                <a:latin typeface="Calibri Light" panose="020F0302020204030204" pitchFamily="34" charset="0"/>
                <a:cs typeface="BrowalliaUPC" panose="020B0604020202020204" pitchFamily="34" charset="-34"/>
              </a:rPr>
              <a:t>.</a:t>
            </a:r>
            <a:endParaRPr lang="vi-VN" sz="2000" dirty="0">
              <a:latin typeface="Calibri Light" panose="020F0302020204030204" pitchFamily="34" charset="0"/>
              <a:cs typeface="BrowalliaUPC" panose="020B0604020202020204" pitchFamily="34" charset="-34"/>
            </a:endParaRPr>
          </a:p>
          <a:p>
            <a:pPr marL="0" indent="0" fontAlgn="base">
              <a:buNone/>
            </a:pPr>
            <a:r>
              <a:rPr lang="vi-VN" sz="2000" dirty="0">
                <a:latin typeface="Calibri Light" panose="020F0302020204030204" pitchFamily="34" charset="0"/>
                <a:cs typeface="BrowalliaUPC" panose="020B0604020202020204" pitchFamily="34" charset="-34"/>
              </a:rPr>
              <a:t>(6) Proizvođač može radi prepoznavanja ambalažnog materijala i u cilju učinkovitijeg sakupljanja, ponovne uporabe i oporabe, uključujući i recikliranje otpadne ambalaže, dobrovoljno označiti ambalažu prema vrsti ambalažnog materijala i u tom slučaju je proizvođač za označavanje ambalaže obvezan koristiti sustav prepoznavanja ambalažnih materijala u skladu s Odlukom Komisije 97/129/EZ</a:t>
            </a:r>
            <a:r>
              <a:rPr lang="vi-VN" sz="2000" dirty="0" smtClean="0">
                <a:latin typeface="Calibri Light" panose="020F0302020204030204" pitchFamily="34" charset="0"/>
                <a:cs typeface="BrowalliaUPC" panose="020B0604020202020204" pitchFamily="34" charset="-34"/>
              </a:rPr>
              <a:t>.</a:t>
            </a:r>
            <a:endParaRPr lang="vi-VN" sz="2000" dirty="0">
              <a:latin typeface="Calibri Light" panose="020F0302020204030204" pitchFamily="34" charset="0"/>
              <a:cs typeface="BrowalliaUPC" panose="020B0604020202020204" pitchFamily="34" charset="-34"/>
            </a:endParaRPr>
          </a:p>
          <a:p>
            <a:pPr marL="0" indent="0" fontAlgn="base">
              <a:buNone/>
            </a:pPr>
            <a:r>
              <a:rPr lang="vi-VN" sz="2000" dirty="0">
                <a:latin typeface="Calibri Light" panose="020F0302020204030204" pitchFamily="34" charset="0"/>
                <a:cs typeface="BrowalliaUPC" panose="020B0604020202020204" pitchFamily="34" charset="-34"/>
              </a:rPr>
              <a:t>(7) Oznake iz stavka 1., 4., 5. i 6. ovoga članka moraju biti stavljene na samu ambalažu, naljepnicu, deklaraciju ili na etiketu pričvršćenu na ambalažu. Oznake moraju biti jasno vidljive, dobro čitljive te trajne i izdržljive čak i nakon otvaranja ambalaže.</a:t>
            </a:r>
          </a:p>
          <a:p>
            <a:pPr marL="0" indent="0" fontAlgn="base">
              <a:buNone/>
            </a:pPr>
            <a:r>
              <a:rPr lang="vi-VN" sz="2000" dirty="0" smtClean="0">
                <a:latin typeface="Calibri Light" panose="020F0302020204030204" pitchFamily="34" charset="0"/>
                <a:cs typeface="BrowalliaUPC" panose="020B0604020202020204" pitchFamily="34" charset="-34"/>
              </a:rPr>
              <a:t>(</a:t>
            </a:r>
            <a:r>
              <a:rPr lang="vi-VN" sz="2000" dirty="0">
                <a:latin typeface="Calibri Light" panose="020F0302020204030204" pitchFamily="34" charset="0"/>
                <a:cs typeface="BrowalliaUPC" panose="020B0604020202020204" pitchFamily="34" charset="-34"/>
              </a:rPr>
              <a:t>8) Oznake iz stavka 1. i 4. ovoga članka te uvjeti označavanja određeni su u Prilogu VI. ovoga Pravilnika</a:t>
            </a:r>
            <a:r>
              <a:rPr lang="vi-VN" sz="2000" dirty="0" smtClean="0">
                <a:latin typeface="Calibri Light" panose="020F0302020204030204" pitchFamily="34" charset="0"/>
                <a:cs typeface="BrowalliaUPC" panose="020B0604020202020204" pitchFamily="34" charset="-34"/>
              </a:rPr>
              <a:t>.</a:t>
            </a:r>
            <a:endParaRPr lang="vi-VN" sz="2000" dirty="0">
              <a:latin typeface="Calibri Light" panose="020F0302020204030204" pitchFamily="34" charset="0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44294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nak_fotka_plavo_zeleno_dorada.psd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6898" y="3617168"/>
            <a:ext cx="1469953" cy="310758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578069" y="4964499"/>
            <a:ext cx="2787721" cy="2787721"/>
          </a:xfrm>
          <a:prstGeom prst="ellipse">
            <a:avLst/>
          </a:prstGeom>
          <a:noFill/>
          <a:ln w="12700" cap="flat" cmpd="sng" algn="ctr">
            <a:solidFill>
              <a:srgbClr val="F0CC17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_horizontalni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513" y="6191414"/>
            <a:ext cx="2057399" cy="5333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0316" y="339951"/>
            <a:ext cx="7848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rgbClr val="006600"/>
                </a:solidFill>
                <a:cs typeface="Arial"/>
              </a:rPr>
              <a:t>Oznaka sustava povratne naknade</a:t>
            </a:r>
            <a:endParaRPr lang="en-US" sz="3200" b="1" dirty="0">
              <a:solidFill>
                <a:srgbClr val="006600"/>
              </a:solidFill>
              <a:cs typeface="Arial"/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89118"/>
            <a:ext cx="1872000" cy="2982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752" y="2444499"/>
            <a:ext cx="3051173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ravokutnik 1"/>
          <p:cNvSpPr/>
          <p:nvPr/>
        </p:nvSpPr>
        <p:spPr>
          <a:xfrm>
            <a:off x="520316" y="1502316"/>
            <a:ext cx="35204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1001"/>
              </a:spcBef>
              <a:buClr>
                <a:srgbClr val="90C226"/>
              </a:buClr>
              <a:buSzPct val="80000"/>
            </a:pPr>
            <a:r>
              <a:rPr lang="hr-HR" sz="2000" dirty="0">
                <a:latin typeface="Calibri Light" panose="020F0302020204030204" pitchFamily="34" charset="0"/>
                <a:cs typeface="Arial" panose="020B0604020202020204" pitchFamily="34" charset="0"/>
              </a:rPr>
              <a:t>1.Minimalna dozvoljena veličina:</a:t>
            </a:r>
            <a:endParaRPr lang="x-none" sz="2000" i="1" dirty="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4576310" y="1518541"/>
            <a:ext cx="32276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8000" indent="0">
              <a:buNone/>
            </a:pPr>
            <a:r>
              <a:rPr lang="hr-HR" sz="2000" dirty="0">
                <a:latin typeface="Calibri Light" panose="020F0302020204030204" pitchFamily="34" charset="0"/>
                <a:cs typeface="Arial" panose="020B0604020202020204" pitchFamily="34" charset="0"/>
              </a:rPr>
              <a:t>2. Minimalni zaštitni prostor:</a:t>
            </a:r>
          </a:p>
        </p:txBody>
      </p:sp>
    </p:spTree>
    <p:extLst>
      <p:ext uri="{BB962C8B-B14F-4D97-AF65-F5344CB8AC3E}">
        <p14:creationId xmlns:p14="http://schemas.microsoft.com/office/powerpoint/2010/main" val="124521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nak_fotka_plavo_zeleno_dorada.psd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6898" y="3617168"/>
            <a:ext cx="1469953" cy="310758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578069" y="4964499"/>
            <a:ext cx="2787721" cy="2787721"/>
          </a:xfrm>
          <a:prstGeom prst="ellipse">
            <a:avLst/>
          </a:prstGeom>
          <a:noFill/>
          <a:ln w="12700" cap="flat" cmpd="sng" algn="ctr">
            <a:solidFill>
              <a:srgbClr val="F0CC17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_horizontalni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513" y="6191414"/>
            <a:ext cx="2057399" cy="5333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0316" y="339951"/>
            <a:ext cx="7848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rgbClr val="006600"/>
                </a:solidFill>
                <a:cs typeface="Arial"/>
              </a:rPr>
              <a:t>Oznaka sustava povratne naknade</a:t>
            </a:r>
            <a:endParaRPr lang="en-US" sz="3200" b="1" dirty="0">
              <a:solidFill>
                <a:srgbClr val="006600"/>
              </a:solidFill>
              <a:cs typeface="Arial"/>
            </a:endParaRPr>
          </a:p>
        </p:txBody>
      </p:sp>
      <p:sp>
        <p:nvSpPr>
          <p:cNvPr id="2" name="Pravokutnik 1"/>
          <p:cNvSpPr/>
          <p:nvPr/>
        </p:nvSpPr>
        <p:spPr>
          <a:xfrm>
            <a:off x="520316" y="1502316"/>
            <a:ext cx="19736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1001"/>
              </a:spcBef>
              <a:buClr>
                <a:srgbClr val="90C226"/>
              </a:buClr>
              <a:buSzPct val="80000"/>
            </a:pPr>
            <a:r>
              <a:rPr lang="hr-HR" dirty="0" smtClean="0">
                <a:latin typeface="Calibri Light" panose="020F0302020204030204" pitchFamily="34" charset="0"/>
                <a:cs typeface="Arial" panose="020B0604020202020204" pitchFamily="34" charset="0"/>
              </a:rPr>
              <a:t>3. Pozitiv i </a:t>
            </a:r>
            <a:r>
              <a:rPr lang="hr-HR" sz="20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negativ</a:t>
            </a:r>
            <a:r>
              <a:rPr lang="hr-HR" dirty="0" smtClean="0">
                <a:latin typeface="Calibri Light" panose="020F0302020204030204" pitchFamily="34" charset="0"/>
                <a:cs typeface="Arial" panose="020B0604020202020204" pitchFamily="34" charset="0"/>
              </a:rPr>
              <a:t>:</a:t>
            </a:r>
            <a:endParaRPr lang="x-none" i="1" dirty="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675568"/>
            <a:ext cx="3302121" cy="17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Pravokutnik 10"/>
          <p:cNvSpPr/>
          <p:nvPr/>
        </p:nvSpPr>
        <p:spPr>
          <a:xfrm>
            <a:off x="520316" y="4005064"/>
            <a:ext cx="684789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latin typeface="Calibri Light" panose="020F0302020204030204" pitchFamily="34" charset="0"/>
                <a:cs typeface="Arial" panose="020B0604020202020204" pitchFamily="34" charset="0"/>
              </a:rPr>
              <a:t>NAPOMENA: 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2000" dirty="0">
                <a:latin typeface="Calibri Light" panose="020F0302020204030204" pitchFamily="34" charset="0"/>
                <a:cs typeface="Arial" panose="020B0604020202020204" pitchFamily="34" charset="0"/>
              </a:rPr>
              <a:t>Znak se aplicira u pozitivu ili negativu u najvećem mogućem kontrastu u odnosu na boju </a:t>
            </a:r>
            <a:r>
              <a:rPr lang="pl-PL" sz="2000" dirty="0" smtClean="0">
                <a:latin typeface="Calibri Light" panose="020F0302020204030204" pitchFamily="34" charset="0"/>
                <a:cs typeface="Arial" panose="020B0604020202020204" pitchFamily="34" charset="0"/>
              </a:rPr>
              <a:t>pozadine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2000" dirty="0">
                <a:latin typeface="Calibri Light" panose="020F0302020204030204" pitchFamily="34" charset="0"/>
                <a:cs typeface="Arial" panose="020B0604020202020204" pitchFamily="34" charset="0"/>
              </a:rPr>
              <a:t>oznaka se preuzima u </a:t>
            </a:r>
            <a:r>
              <a:rPr lang="hr-HR" sz="2000" dirty="0" err="1">
                <a:latin typeface="Calibri Light" panose="020F0302020204030204" pitchFamily="34" charset="0"/>
                <a:cs typeface="Arial" panose="020B0604020202020204" pitchFamily="34" charset="0"/>
              </a:rPr>
              <a:t>eps</a:t>
            </a:r>
            <a:r>
              <a:rPr lang="hr-HR" sz="2000" dirty="0">
                <a:latin typeface="Calibri Light" panose="020F0302020204030204" pitchFamily="34" charset="0"/>
                <a:cs typeface="Arial" panose="020B0604020202020204" pitchFamily="34" charset="0"/>
              </a:rPr>
              <a:t> formatu datoteke sa službene web-stranice Fonda za zaštitu okoliša i energetsku učinkovitost.</a:t>
            </a:r>
            <a:endParaRPr lang="pl-PL" sz="2000" dirty="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06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nak_fotka_plavo_zeleno_dorada.psd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6898" y="3617168"/>
            <a:ext cx="1469953" cy="310758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578069" y="4964499"/>
            <a:ext cx="2787721" cy="2787721"/>
          </a:xfrm>
          <a:prstGeom prst="ellipse">
            <a:avLst/>
          </a:prstGeom>
          <a:noFill/>
          <a:ln w="12700" cap="flat" cmpd="sng" algn="ctr">
            <a:solidFill>
              <a:srgbClr val="F0CC17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_horizontalni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513" y="6191414"/>
            <a:ext cx="2057399" cy="5333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0316" y="339951"/>
            <a:ext cx="7848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rgbClr val="006600"/>
                </a:solidFill>
                <a:cs typeface="Arial"/>
              </a:rPr>
              <a:t>Sustav povratne naknade</a:t>
            </a:r>
            <a:endParaRPr lang="en-US" sz="3200" b="1" dirty="0">
              <a:solidFill>
                <a:srgbClr val="006600"/>
              </a:solidFill>
              <a:cs typeface="Arial"/>
            </a:endParaRPr>
          </a:p>
        </p:txBody>
      </p:sp>
      <p:sp>
        <p:nvSpPr>
          <p:cNvPr id="9" name="Rezervirano mjesto teksta 1"/>
          <p:cNvSpPr txBox="1">
            <a:spLocks/>
          </p:cNvSpPr>
          <p:nvPr/>
        </p:nvSpPr>
        <p:spPr>
          <a:xfrm>
            <a:off x="521828" y="1473277"/>
            <a:ext cx="7488832" cy="44996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defPPr marL="432000" lvl="0" indent="-324000" algn="just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defPPr>
            <a:lvl1pPr marL="432000" lvl="0" indent="-324000" algn="just" defTabSz="457200" rtl="0" eaLnBrk="1" latinLnBrk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1pPr>
            <a:lvl2pPr marL="864000" lvl="1" indent="-324000" algn="just" defTabSz="457200" rtl="0" eaLnBrk="1" latinLnBrk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x-none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2pPr>
            <a:lvl3pPr marL="1295999" lvl="2" indent="-288000" algn="just" defTabSz="457200" rtl="0" eaLnBrk="1" latinLnBrk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3pPr>
            <a:lvl4pPr marL="1728000" lvl="3" indent="-216000" algn="just" defTabSz="457200" rtl="0" eaLnBrk="1" latinLnBrk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4pPr>
            <a:lvl5pPr marL="2160000" lvl="4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5pPr>
            <a:lvl6pPr marL="2592000" lvl="5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6pPr>
            <a:lvl7pPr marL="3024000" lvl="6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7pPr>
            <a:lvl8pPr marL="3456000" lvl="7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8pPr>
            <a:lvl9pPr marL="3887999" lvl="8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9pPr>
          </a:lstStyle>
          <a:p>
            <a:pPr marL="0" indent="0">
              <a:lnSpc>
                <a:spcPct val="114000"/>
              </a:lnSpc>
              <a:spcAft>
                <a:spcPts val="0"/>
              </a:spcAft>
              <a:buClr>
                <a:srgbClr val="90C226"/>
              </a:buClr>
              <a:buSzPct val="80000"/>
              <a:buFont typeface="StarSymbol"/>
              <a:buNone/>
            </a:pPr>
            <a:r>
              <a:rPr lang="hr-HR" sz="22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Članak 22.</a:t>
            </a:r>
          </a:p>
          <a:p>
            <a:pPr marL="0" indent="0">
              <a:lnSpc>
                <a:spcPct val="114000"/>
              </a:lnSpc>
              <a:spcAft>
                <a:spcPts val="0"/>
              </a:spcAft>
              <a:buClr>
                <a:srgbClr val="90C226"/>
              </a:buClr>
              <a:buSzPct val="80000"/>
              <a:buFont typeface="StarSymbol"/>
              <a:buNone/>
            </a:pPr>
            <a:endParaRPr lang="hr-HR" sz="2200" dirty="0" smtClean="0">
              <a:solidFill>
                <a:schemeClr val="tx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14000"/>
              </a:lnSpc>
              <a:spcAft>
                <a:spcPts val="0"/>
              </a:spcAft>
              <a:buSzPct val="80000"/>
              <a:buFont typeface="Arial" panose="020B0604020202020204" pitchFamily="34" charset="0"/>
              <a:buChar char="•"/>
            </a:pPr>
            <a:r>
              <a:rPr lang="hr-HR" sz="22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(1)</a:t>
            </a:r>
            <a:r>
              <a:rPr lang="hr-HR" sz="2200" dirty="0" smtClean="0"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 Sustav povratne naknade je sustav gospodarenja jednokratnom ambalažom od PET-a, Al/Fe i stakla volumena većeg od 0,20 l namijenjenoj za pića iz članka 4. stavka 1. točke 18. ovoga Pravilnika u kojem se plaća povratna naknada kao stimulativna mjera kojom se potiče posjednik otpada da otpadnu ambalažu od pića odvaja od ostalog otpada i predaje ju prodavatelju ili osobi koja upravlja </a:t>
            </a:r>
            <a:r>
              <a:rPr lang="hr-HR" sz="2200" dirty="0" err="1" smtClean="0"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reciklažnim</a:t>
            </a:r>
            <a:r>
              <a:rPr lang="hr-HR" sz="2200" dirty="0" smtClean="0"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 dvorištem i za to primi iznos povratne naknade.</a:t>
            </a:r>
            <a:endParaRPr lang="hr-HR" sz="2200" dirty="0">
              <a:solidFill>
                <a:schemeClr val="tx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95" t="1892" r="27622" b="4182"/>
          <a:stretch/>
        </p:blipFill>
        <p:spPr>
          <a:xfrm>
            <a:off x="6629671" y="334906"/>
            <a:ext cx="2046785" cy="186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50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nak_fotka_plavo_zeleno_dorada.psd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6898" y="3617168"/>
            <a:ext cx="1469953" cy="310758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578069" y="4964499"/>
            <a:ext cx="2787721" cy="2787721"/>
          </a:xfrm>
          <a:prstGeom prst="ellipse">
            <a:avLst/>
          </a:prstGeom>
          <a:noFill/>
          <a:ln w="12700" cap="flat" cmpd="sng" algn="ctr">
            <a:solidFill>
              <a:srgbClr val="F0CC17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_horizontalni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513" y="6191414"/>
            <a:ext cx="2057399" cy="5333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0316" y="339951"/>
            <a:ext cx="7848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rgbClr val="006600"/>
                </a:solidFill>
                <a:cs typeface="Arial"/>
              </a:rPr>
              <a:t>Prijava pića u sustavu povratne naknade</a:t>
            </a:r>
            <a:endParaRPr lang="en-US" sz="3200" b="1" dirty="0">
              <a:solidFill>
                <a:srgbClr val="006600"/>
              </a:solidFill>
              <a:cs typeface="Arial"/>
            </a:endParaRPr>
          </a:p>
        </p:txBody>
      </p:sp>
      <p:sp>
        <p:nvSpPr>
          <p:cNvPr id="9" name="Rezervirano mjesto teksta 1"/>
          <p:cNvSpPr txBox="1">
            <a:spLocks/>
          </p:cNvSpPr>
          <p:nvPr/>
        </p:nvSpPr>
        <p:spPr>
          <a:xfrm>
            <a:off x="521828" y="1473277"/>
            <a:ext cx="7488832" cy="44996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defPPr marL="432000" lvl="0" indent="-324000" algn="just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defPPr>
            <a:lvl1pPr marL="432000" lvl="0" indent="-324000" algn="just" defTabSz="457200" rtl="0" eaLnBrk="1" latinLnBrk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1pPr>
            <a:lvl2pPr marL="864000" lvl="1" indent="-324000" algn="just" defTabSz="457200" rtl="0" eaLnBrk="1" latinLnBrk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x-none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2pPr>
            <a:lvl3pPr marL="1295999" lvl="2" indent="-288000" algn="just" defTabSz="457200" rtl="0" eaLnBrk="1" latinLnBrk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3pPr>
            <a:lvl4pPr marL="1728000" lvl="3" indent="-216000" algn="just" defTabSz="457200" rtl="0" eaLnBrk="1" latinLnBrk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4pPr>
            <a:lvl5pPr marL="2160000" lvl="4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5pPr>
            <a:lvl6pPr marL="2592000" lvl="5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6pPr>
            <a:lvl7pPr marL="3024000" lvl="6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7pPr>
            <a:lvl8pPr marL="3456000" lvl="7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8pPr>
            <a:lvl9pPr marL="3887999" lvl="8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9pPr>
          </a:lstStyle>
          <a:p>
            <a:pPr marL="0" indent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tarSymbol"/>
              <a:buNone/>
            </a:pPr>
            <a:endParaRPr lang="hr-HR" sz="2200" dirty="0">
              <a:solidFill>
                <a:schemeClr val="tx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zervirano mjesto sadržaja 2"/>
          <p:cNvSpPr txBox="1">
            <a:spLocks/>
          </p:cNvSpPr>
          <p:nvPr/>
        </p:nvSpPr>
        <p:spPr>
          <a:xfrm>
            <a:off x="382513" y="1385060"/>
            <a:ext cx="7687132" cy="446421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defPPr marL="432000" lvl="0" indent="-324000" algn="just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defPPr>
            <a:lvl1pPr marL="432000" lvl="0" indent="-324000" algn="just" defTabSz="457200" rtl="0" eaLnBrk="1" latinLnBrk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1pPr>
            <a:lvl2pPr marL="864000" lvl="1" indent="-324000" algn="just" defTabSz="457200" rtl="0" eaLnBrk="1" latinLnBrk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x-none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2pPr>
            <a:lvl3pPr marL="1295999" lvl="2" indent="-288000" algn="just" defTabSz="457200" rtl="0" eaLnBrk="1" latinLnBrk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3pPr>
            <a:lvl4pPr marL="1728000" lvl="3" indent="-216000" algn="just" defTabSz="457200" rtl="0" eaLnBrk="1" latinLnBrk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4pPr>
            <a:lvl5pPr marL="2160000" lvl="4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5pPr>
            <a:lvl6pPr marL="2592000" lvl="5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6pPr>
            <a:lvl7pPr marL="3024000" lvl="6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7pPr>
            <a:lvl8pPr marL="3456000" lvl="7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8pPr>
            <a:lvl9pPr marL="3887999" lvl="8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9pPr>
          </a:lstStyle>
          <a:p>
            <a:pPr marL="108000" indent="0" algn="l" fontAlgn="base">
              <a:lnSpc>
                <a:spcPct val="134000"/>
              </a:lnSpc>
              <a:spcAft>
                <a:spcPts val="0"/>
              </a:spcAft>
              <a:buFont typeface="StarSymbol"/>
              <a:buNone/>
            </a:pPr>
            <a:r>
              <a:rPr lang="vi-VN" sz="31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Članak 23.</a:t>
            </a:r>
            <a:endParaRPr lang="hr-HR" sz="3100" b="1" dirty="0" smtClean="0">
              <a:solidFill>
                <a:schemeClr val="tx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marL="108000" indent="0" algn="l" fontAlgn="base">
              <a:lnSpc>
                <a:spcPct val="134000"/>
              </a:lnSpc>
              <a:spcAft>
                <a:spcPts val="0"/>
              </a:spcAft>
              <a:buFont typeface="StarSymbol"/>
              <a:buNone/>
            </a:pPr>
            <a:endParaRPr lang="vi-VN" sz="3100" b="1" dirty="0" smtClean="0">
              <a:solidFill>
                <a:schemeClr val="tx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algn="l" fontAlgn="base">
              <a:lnSpc>
                <a:spcPct val="134000"/>
              </a:lnSpc>
              <a:spcAft>
                <a:spcPts val="0"/>
              </a:spcAft>
              <a:buSzPct val="80000"/>
              <a:buFont typeface="Arial" panose="020B0604020202020204" pitchFamily="34" charset="0"/>
              <a:buChar char="•"/>
            </a:pPr>
            <a:r>
              <a:rPr lang="vi-VN" sz="31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(1)</a:t>
            </a:r>
            <a:r>
              <a:rPr lang="vi-VN" sz="3100" dirty="0" smtClean="0"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 Proizvođač pića je dužan prilikom prvog stavljanja na tržište na području Republike Hrvatske novog pića pakiranog u ambalažu obuhvaćenu sustavom povratne naknade, u Registar dostaviti GTIN proizvoda te podatke o proizvođaču, proizvodu i ambalaži proizvoda sukladno Prilogu XII. ovog Pravilnika najkasnije 8 dana prije stavljanja novog pića na tržište.</a:t>
            </a:r>
          </a:p>
          <a:p>
            <a:pPr algn="l" fontAlgn="base">
              <a:lnSpc>
                <a:spcPct val="134000"/>
              </a:lnSpc>
              <a:spcAft>
                <a:spcPts val="0"/>
              </a:spcAft>
              <a:buSzPct val="80000"/>
              <a:buFont typeface="Arial" panose="020B0604020202020204" pitchFamily="34" charset="0"/>
              <a:buChar char="•"/>
            </a:pPr>
            <a:r>
              <a:rPr lang="vi-VN" sz="31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(2)</a:t>
            </a:r>
            <a:r>
              <a:rPr lang="vi-VN" sz="3100" dirty="0" smtClean="0">
                <a:solidFill>
                  <a:schemeClr val="tx1"/>
                </a:solidFill>
                <a:latin typeface="Calibri Light" panose="020F0302020204030204" pitchFamily="34" charset="0"/>
                <a:cs typeface="Arial" panose="020B0604020202020204" pitchFamily="34" charset="0"/>
              </a:rPr>
              <a:t> Proizvođač pića je dužan najkasnije 8 dana prije stavljanja novog pića pakiranog u ambalažu obuhvaćenu sustavom povratne naknade na tržište na području Republike Hrvatske, Fondu dostaviti jedan uzorak ambalažne jedinice novog pića radi provjere usklađenosti ambalaže s propisanim uvjetima o označavanju iz ovog Pravilnika.</a:t>
            </a:r>
          </a:p>
          <a:p>
            <a:pPr algn="l"/>
            <a:endParaRPr lang="vi-VN" dirty="0"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95832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nak_fotka_plavo_zeleno_dorada.psd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6898" y="3617168"/>
            <a:ext cx="1469953" cy="310758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578069" y="4964499"/>
            <a:ext cx="2787721" cy="2787721"/>
          </a:xfrm>
          <a:prstGeom prst="ellipse">
            <a:avLst/>
          </a:prstGeom>
          <a:noFill/>
          <a:ln w="12700" cap="flat" cmpd="sng" algn="ctr">
            <a:solidFill>
              <a:srgbClr val="F0CC17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_horizontalni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513" y="6191414"/>
            <a:ext cx="2057399" cy="5333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0316" y="339951"/>
            <a:ext cx="7848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rgbClr val="006600"/>
                </a:solidFill>
                <a:cs typeface="Arial"/>
              </a:rPr>
              <a:t>Prilog XII</a:t>
            </a:r>
            <a:endParaRPr lang="en-US" sz="3200" b="1" dirty="0">
              <a:solidFill>
                <a:srgbClr val="006600"/>
              </a:solidFill>
              <a:cs typeface="Arial"/>
            </a:endParaRPr>
          </a:p>
        </p:txBody>
      </p:sp>
      <p:sp>
        <p:nvSpPr>
          <p:cNvPr id="9" name="Rezervirano mjesto teksta 1"/>
          <p:cNvSpPr txBox="1">
            <a:spLocks/>
          </p:cNvSpPr>
          <p:nvPr/>
        </p:nvSpPr>
        <p:spPr>
          <a:xfrm>
            <a:off x="521828" y="1473277"/>
            <a:ext cx="7488832" cy="44996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defPPr marL="432000" lvl="0" indent="-324000" algn="just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defPPr>
            <a:lvl1pPr marL="432000" lvl="0" indent="-324000" algn="just" defTabSz="457200" rtl="0" eaLnBrk="1" latinLnBrk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1pPr>
            <a:lvl2pPr marL="864000" lvl="1" indent="-324000" algn="just" defTabSz="457200" rtl="0" eaLnBrk="1" latinLnBrk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x-none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2pPr>
            <a:lvl3pPr marL="1295999" lvl="2" indent="-288000" algn="just" defTabSz="457200" rtl="0" eaLnBrk="1" latinLnBrk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3pPr>
            <a:lvl4pPr marL="1728000" lvl="3" indent="-216000" algn="just" defTabSz="457200" rtl="0" eaLnBrk="1" latinLnBrk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4pPr>
            <a:lvl5pPr marL="2160000" lvl="4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5pPr>
            <a:lvl6pPr marL="2592000" lvl="5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6pPr>
            <a:lvl7pPr marL="3024000" lvl="6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7pPr>
            <a:lvl8pPr marL="3456000" lvl="7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8pPr>
            <a:lvl9pPr marL="3887999" lvl="8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9pPr>
          </a:lstStyle>
          <a:p>
            <a:pPr marL="0" indent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tarSymbol"/>
              <a:buNone/>
            </a:pPr>
            <a:endParaRPr lang="hr-HR" sz="2200" dirty="0">
              <a:solidFill>
                <a:schemeClr val="tx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7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535906"/>
            <a:ext cx="9146850" cy="4557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917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nak_fotka_plavo_zeleno_dorada.psd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6898" y="3617168"/>
            <a:ext cx="1469953" cy="310758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578069" y="4964499"/>
            <a:ext cx="2787721" cy="2787721"/>
          </a:xfrm>
          <a:prstGeom prst="ellipse">
            <a:avLst/>
          </a:prstGeom>
          <a:noFill/>
          <a:ln w="12700" cap="flat" cmpd="sng" algn="ctr">
            <a:solidFill>
              <a:srgbClr val="F0CC17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_horizontalni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513" y="6191414"/>
            <a:ext cx="2057399" cy="5333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0316" y="339951"/>
            <a:ext cx="7848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rgbClr val="006600"/>
                </a:solidFill>
                <a:cs typeface="Arial"/>
              </a:rPr>
              <a:t>Prilog XII</a:t>
            </a:r>
            <a:endParaRPr lang="en-US" sz="3200" b="1" dirty="0">
              <a:solidFill>
                <a:srgbClr val="006600"/>
              </a:solidFill>
              <a:cs typeface="Arial"/>
            </a:endParaRPr>
          </a:p>
        </p:txBody>
      </p:sp>
      <p:sp>
        <p:nvSpPr>
          <p:cNvPr id="9" name="Rezervirano mjesto teksta 1"/>
          <p:cNvSpPr txBox="1">
            <a:spLocks/>
          </p:cNvSpPr>
          <p:nvPr/>
        </p:nvSpPr>
        <p:spPr>
          <a:xfrm>
            <a:off x="521828" y="1473277"/>
            <a:ext cx="7488832" cy="44996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defPPr marL="432000" lvl="0" indent="-324000" algn="just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defPPr>
            <a:lvl1pPr marL="432000" lvl="0" indent="-324000" algn="just" defTabSz="457200" rtl="0" eaLnBrk="1" latinLnBrk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18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1pPr>
            <a:lvl2pPr marL="864000" lvl="1" indent="-324000" algn="just" defTabSz="457200" rtl="0" eaLnBrk="1" latinLnBrk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x-none" sz="14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2pPr>
            <a:lvl3pPr marL="1295999" lvl="2" indent="-288000" algn="just" defTabSz="457200" rtl="0" eaLnBrk="1" latinLnBrk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3pPr>
            <a:lvl4pPr marL="1728000" lvl="3" indent="-216000" algn="just" defTabSz="457200" rtl="0" eaLnBrk="1" latinLnBrk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x-none" sz="12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4pPr>
            <a:lvl5pPr marL="2160000" lvl="4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5pPr>
            <a:lvl6pPr marL="2592000" lvl="5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6pPr>
            <a:lvl7pPr marL="3024000" lvl="6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7pPr>
            <a:lvl8pPr marL="3456000" lvl="7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8pPr>
            <a:lvl9pPr marL="3887999" lvl="8" indent="-216000" algn="just" defTabSz="457200" rtl="0" eaLnBrk="1" latinLnBrk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 spc="0">
                <a:ln>
                  <a:noFill/>
                </a:ln>
                <a:solidFill>
                  <a:srgbClr val="404040"/>
                </a:solidFill>
                <a:latin typeface="Calibri"/>
                <a:ea typeface="Microsoft YaHei" pitchFamily="2"/>
                <a:cs typeface="Arial" pitchFamily="2"/>
              </a:defRPr>
            </a:lvl9pPr>
          </a:lstStyle>
          <a:p>
            <a:pPr marL="0" indent="0"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StarSymbol"/>
              <a:buNone/>
            </a:pPr>
            <a:endParaRPr lang="hr-HR" sz="2200" dirty="0">
              <a:solidFill>
                <a:schemeClr val="tx1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1" y="1473277"/>
            <a:ext cx="9146851" cy="4531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8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1928</TotalTime>
  <Words>778</Words>
  <Application>Microsoft Office PowerPoint</Application>
  <PresentationFormat>Prikaz na zaslonu (4:3)</PresentationFormat>
  <Paragraphs>56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8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23" baseType="lpstr">
      <vt:lpstr>Microsoft YaHei</vt:lpstr>
      <vt:lpstr>Arial</vt:lpstr>
      <vt:lpstr>BrowalliaUPC</vt:lpstr>
      <vt:lpstr>Calibri</vt:lpstr>
      <vt:lpstr>Calibri Light</vt:lpstr>
      <vt:lpstr>Latha</vt:lpstr>
      <vt:lpstr>StarSymbol</vt:lpstr>
      <vt:lpstr>Wingdings 3</vt:lpstr>
      <vt:lpstr>Office Theme</vt:lpstr>
      <vt:lpstr>PowerPointova prezentacija</vt:lpstr>
      <vt:lpstr>PowerPointova prezentacija</vt:lpstr>
      <vt:lpstr>Označavanje ambalaže 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>XXX XXX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Krunoslav Franetic</dc:creator>
  <cp:lastModifiedBy>Sunčana Matić</cp:lastModifiedBy>
  <cp:revision>195</cp:revision>
  <cp:lastPrinted>2016-06-06T15:05:57Z</cp:lastPrinted>
  <dcterms:created xsi:type="dcterms:W3CDTF">2015-05-18T05:58:24Z</dcterms:created>
  <dcterms:modified xsi:type="dcterms:W3CDTF">2018-12-04T12:21:47Z</dcterms:modified>
</cp:coreProperties>
</file>